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303" r:id="rId3"/>
    <p:sldId id="2113691250" r:id="rId4"/>
    <p:sldId id="266" r:id="rId5"/>
    <p:sldId id="26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2DCC-8A1E-4C9C-AB85-B148A90629EE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01E88-961C-4AFD-9B73-5F754A1D3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61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7CE09-8993-4E9C-AB39-9270FDAAAA5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1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7CE09-8993-4E9C-AB39-9270FDAAAA5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31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89E5F-0BB6-E6CF-7C08-AA0F6DF17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BDB00-2457-34A9-EFF3-D9126E2D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944D5B-D14F-52B0-B11B-22B765F1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69E509-12EF-53FE-29DA-A6D7052E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DFEEA4-BFBD-4852-D024-B8D4A52F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5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3CD0C-FCED-FB93-50F9-20946339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CF66D0D-1BD2-89B8-A19F-90BFC897E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D8DF12-9194-410B-FED1-A0CCE3F2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FF3930-D373-B41C-936B-E092EB45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46401E-CBAD-B46E-9920-85E0B8C8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47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1C5DF7B-261A-1A80-BCBA-38DA54147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BCF299-BCCF-C540-9918-96F708300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C07245-F5A9-9B26-6E06-241485FD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E8FAAA-C825-9156-594D-5E375E50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6818CB-2C35-A82F-44B3-9231BF48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95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422675-2B07-C204-BA5F-900D4628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DC99C2-2CE5-8DDC-4CFE-21879A0B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5B95C3-327C-A600-8DB5-F778B2A4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323B2A-0A69-E576-B0D7-49921596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37A645-F1F7-4820-237C-5E2E768D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91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C95E7-C86C-FFA0-F8F1-5838FB3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F4F563-990A-39C8-078E-C6E58CB6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8001F0-BF8B-7009-6298-E341F2A7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D06F1-0E78-331D-EEE9-5AC32FAF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D9D1A8-0A8E-7C58-F322-AAAE03A8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4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05254-6C39-F087-D555-D8253CB0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DE33F-DA96-1594-9D1E-5639EF90A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F2ACC3-5E5B-F22C-DECB-18BAA36EC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6F0767-7586-6A91-060A-28330F76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39C53C-EFDE-3FF1-0F64-947F55FF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1EAE76-0844-E70C-880D-A0FD108F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0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C85A2-E0C9-A304-9A88-C0401327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92E374-E233-4A0B-C26F-F1FC1153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00C1D9-D083-D879-6C42-AC12B30F0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3C7E0D-01A0-30E9-396F-FD269F703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E9A9C8-6774-ED5F-B77C-A64F75F0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EB90806-710E-1242-FC41-E9F83B4B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B6FC38-37F2-AF58-DBD3-E92E02A6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2E9BDAD-4DCF-620A-0103-EA8CE9B8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7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E2BF4-5058-5FE7-24AA-2C04AA96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2429B0-AF5C-C084-B3C2-33C58C2E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A891B38-DC38-23B7-F186-91C816F0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00F4B10-C5D1-47BF-EFFA-CBBC68F2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9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CA6188-5C8D-5300-8D83-7A728115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31F0AF3-D984-8757-6DE4-4A866FE2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83F525-642C-B639-0C3E-99F0B622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4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39E43-CBD4-A200-9161-CBD4F3E9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D6266-EB3C-2A44-8FA2-D693490E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34520B-EFA6-B839-1C85-540B27B82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EFB1E1-50BD-1C19-96E6-722F4609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AEA30F-81CC-2F5F-A852-F0E1CCB1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442957-CC2A-CCE2-0175-822DA053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2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8B42A-6D43-4366-96FB-F713E8BD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7121D96-AB6F-E835-DA30-0368B3286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0C3F83-BFA7-2DF2-5671-4ED7F6DED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332F04-E7B9-A0AD-BF0B-688BACDE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BB2E8A-3E77-A94A-6136-F11718FD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B2F4BC-2652-1F05-E56F-F7F6350C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5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169543-4E7E-68E3-2C05-EF46F2D9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09ADF0-7759-1CC4-0F97-E584AE00C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0F9816-E9A1-A4C7-C920-232F60FD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F4A9-2212-4A9B-B178-020B02CD07E0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51DE0A-630A-354A-FE68-0FD6F47AD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125A60-7A59-4A94-016D-39DBD8116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BC27-6597-4EB0-A020-B89F85E5A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8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79CF7B7C-F822-B560-A852-7119A837FC49}"/>
              </a:ext>
            </a:extLst>
          </p:cNvPr>
          <p:cNvSpPr/>
          <p:nvPr/>
        </p:nvSpPr>
        <p:spPr>
          <a:xfrm>
            <a:off x="9817768" y="298383"/>
            <a:ext cx="2184935" cy="8758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zrzut ekranu, diagram, design&#10;&#10;Opis wygenerowany automatycznie">
            <a:extLst>
              <a:ext uri="{FF2B5EF4-FFF2-40B4-BE49-F238E27FC236}">
                <a16:creationId xmlns:a16="http://schemas.microsoft.com/office/drawing/2014/main" id="{0C621B30-DF09-31BF-C302-B552011F2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7441E7D-900B-81B9-63D7-87BA447D76AC}"/>
              </a:ext>
            </a:extLst>
          </p:cNvPr>
          <p:cNvSpPr/>
          <p:nvPr/>
        </p:nvSpPr>
        <p:spPr>
          <a:xfrm>
            <a:off x="9731141" y="298383"/>
            <a:ext cx="2098307" cy="798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68E7CE6-48DE-529E-2F3E-5E8EBB48CBF3}"/>
              </a:ext>
            </a:extLst>
          </p:cNvPr>
          <p:cNvSpPr txBox="1"/>
          <p:nvPr/>
        </p:nvSpPr>
        <p:spPr>
          <a:xfrm>
            <a:off x="201038" y="632946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latin typeface="+mj-lt"/>
              </a:rPr>
              <a:t>Opracowanie slajdów: </a:t>
            </a:r>
            <a:r>
              <a:rPr lang="pl-PL" sz="1000" dirty="0">
                <a:latin typeface="+mj-lt"/>
              </a:rPr>
              <a:t>dr n. farm. Natasza Piaseczna.</a:t>
            </a:r>
          </a:p>
        </p:txBody>
      </p:sp>
    </p:spTree>
    <p:extLst>
      <p:ext uri="{BB962C8B-B14F-4D97-AF65-F5344CB8AC3E}">
        <p14:creationId xmlns:p14="http://schemas.microsoft.com/office/powerpoint/2010/main" val="377837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24E35AB-9BD7-4818-976D-CA23E6EF8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80FD4AE9-B155-4190-A9E9-E63AD542F043}"/>
              </a:ext>
            </a:extLst>
          </p:cNvPr>
          <p:cNvSpPr/>
          <p:nvPr/>
        </p:nvSpPr>
        <p:spPr>
          <a:xfrm>
            <a:off x="723086" y="1981165"/>
            <a:ext cx="4037361" cy="368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b="1" spc="-50" dirty="0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Łączy się z receptorem </a:t>
            </a:r>
            <a:r>
              <a:rPr lang="pl-PL" sz="2200" b="1" spc="-50" dirty="0" err="1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mannozowym</a:t>
            </a:r>
            <a:r>
              <a:rPr lang="pl-PL" sz="2200" b="1" spc="-50" dirty="0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spc="-5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przewodzie pokarmowym. </a:t>
            </a:r>
          </a:p>
          <a:p>
            <a:pPr lvl="0">
              <a:lnSpc>
                <a:spcPct val="107000"/>
              </a:lnSpc>
            </a:pPr>
            <a:endParaRPr lang="pl-PL" sz="2200" spc="-5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spc="-5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200" spc="-5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amuje rozrost patogenów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200" spc="-5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spc="-5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Promuje wzrost</a:t>
            </a:r>
            <a:r>
              <a:rPr lang="pl-PL" sz="2200" spc="-5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korzystnych gatunków bakterii</a:t>
            </a:r>
          </a:p>
          <a:p>
            <a:pPr lvl="0">
              <a:lnSpc>
                <a:spcPct val="107000"/>
              </a:lnSpc>
            </a:pPr>
            <a:endParaRPr lang="pl-PL" sz="2200" spc="-5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l-PL" sz="2200" spc="-5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spc="-5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200" spc="-50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Adlerberth</a:t>
            </a:r>
            <a:r>
              <a:rPr lang="pl-PL" sz="2200" spc="-5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1996, Gross, 2008).</a:t>
            </a:r>
            <a:endParaRPr lang="pl-PL" sz="2200" spc="-5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0408CD3-1CD2-4833-9A5F-0CC42D4DF492}"/>
              </a:ext>
            </a:extLst>
          </p:cNvPr>
          <p:cNvSpPr/>
          <p:nvPr/>
        </p:nvSpPr>
        <p:spPr>
          <a:xfrm>
            <a:off x="1537291" y="441182"/>
            <a:ext cx="9324977" cy="53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i="1" dirty="0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L. </a:t>
            </a:r>
            <a:r>
              <a:rPr lang="pl-PL" sz="2800" b="1" i="1" dirty="0" err="1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plantarum</a:t>
            </a:r>
            <a:r>
              <a:rPr lang="pl-PL" sz="2800" b="1" dirty="0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 299v </a:t>
            </a:r>
            <a:r>
              <a:rPr lang="pl-PL" sz="2800" b="1" dirty="0">
                <a:solidFill>
                  <a:srgbClr val="254F30"/>
                </a:solidFill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ma działanie </a:t>
            </a:r>
            <a:r>
              <a:rPr lang="pl-PL" sz="2800" b="1" dirty="0" err="1">
                <a:solidFill>
                  <a:srgbClr val="254F30"/>
                </a:solidFill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eubiotyczne</a:t>
            </a:r>
            <a:endParaRPr lang="pl-PL" sz="2800" dirty="0">
              <a:solidFill>
                <a:srgbClr val="254F30"/>
              </a:solidFill>
              <a:effectLst/>
              <a:latin typeface="Poppins SemiBold" panose="00000700000000000000" pitchFamily="2" charset="-18"/>
              <a:ea typeface="Calibri" panose="020F0502020204030204" pitchFamily="34" charset="0"/>
              <a:cs typeface="Poppins SemiBold" panose="00000700000000000000" pitchFamily="2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8C2AFF-00C5-048A-45B7-8EE455F9E4C8}"/>
              </a:ext>
            </a:extLst>
          </p:cNvPr>
          <p:cNvSpPr txBox="1"/>
          <p:nvPr/>
        </p:nvSpPr>
        <p:spPr>
          <a:xfrm>
            <a:off x="5626813" y="5892894"/>
            <a:ext cx="656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Marlicz W</a:t>
            </a:r>
            <a:r>
              <a:rPr lang="pl-PL" sz="1200" dirty="0">
                <a:latin typeface="Myriad Pro Light" panose="020B0403030403020204" pitchFamily="34" charset="0"/>
                <a:ea typeface="Times New Roman" panose="02020603050405020304" pitchFamily="18" charset="0"/>
              </a:rPr>
              <a:t>. et al.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Probiotics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in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irritable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bowel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syndrome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–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is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the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quest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for the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right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strain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over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?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Rapid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review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 of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existing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guidelines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and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recommendations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.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Gastroenterology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Rev</a:t>
            </a:r>
            <a:r>
              <a:rPr lang="pl-PL" sz="12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</a:rPr>
              <a:t>. 2021;16(4):369–82. </a:t>
            </a:r>
            <a:endParaRPr lang="pl-PL" sz="1200" dirty="0">
              <a:effectLst/>
              <a:latin typeface="Myriad Pro Light" panose="020B0403030403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0DB4FD-4E95-9094-95C0-37B9D263F7E9}"/>
              </a:ext>
            </a:extLst>
          </p:cNvPr>
          <p:cNvSpPr txBox="1"/>
          <p:nvPr/>
        </p:nvSpPr>
        <p:spPr>
          <a:xfrm>
            <a:off x="201038" y="632946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latin typeface="+mj-lt"/>
              </a:rPr>
              <a:t>Opracowanie slajdów: </a:t>
            </a:r>
            <a:r>
              <a:rPr lang="pl-PL" sz="1000" dirty="0">
                <a:latin typeface="+mj-lt"/>
              </a:rPr>
              <a:t>dr n. farm. Natasza Piaseczna.</a:t>
            </a:r>
          </a:p>
        </p:txBody>
      </p:sp>
    </p:spTree>
    <p:extLst>
      <p:ext uri="{BB962C8B-B14F-4D97-AF65-F5344CB8AC3E}">
        <p14:creationId xmlns:p14="http://schemas.microsoft.com/office/powerpoint/2010/main" val="228570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E87F1BF-740D-2E42-1A01-899EB2C1CD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" y="0"/>
            <a:ext cx="12193434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80FD4AE9-B155-4190-A9E9-E63AD542F043}"/>
              </a:ext>
            </a:extLst>
          </p:cNvPr>
          <p:cNvSpPr/>
          <p:nvPr/>
        </p:nvSpPr>
        <p:spPr>
          <a:xfrm>
            <a:off x="1431357" y="2739905"/>
            <a:ext cx="9324977" cy="228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Wzmacnia barierę jelitową</a:t>
            </a:r>
            <a:r>
              <a:rPr lang="pl-PL" sz="2000" b="1" dirty="0">
                <a:solidFill>
                  <a:srgbClr val="A5C82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Wytwarza tlenek azotu, który zwiększa wydzielanie ochronnej mucyny i przyspiesza proces odnowy błony śluzowej</a:t>
            </a:r>
            <a:r>
              <a:rPr lang="pl-PL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(Williams, 2003, </a:t>
            </a:r>
            <a:r>
              <a:rPr lang="pl-PL" sz="2000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Mack</a:t>
            </a:r>
            <a:r>
              <a:rPr lang="pl-PL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1999, </a:t>
            </a:r>
            <a:r>
              <a:rPr lang="pl-PL" sz="2000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Mack</a:t>
            </a:r>
            <a:r>
              <a:rPr lang="pl-PL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2003)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</a:pPr>
            <a:endParaRPr lang="pl-PL" sz="20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Zwiększa wytwarzanie SCFA,</a:t>
            </a:r>
            <a:r>
              <a:rPr lang="pl-PL" sz="2000" dirty="0">
                <a:solidFill>
                  <a:srgbClr val="A5C823"/>
                </a:solidFill>
                <a:effectLst/>
                <a:latin typeface="Filson Soft" panose="000008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 są źródłem energii dla komórek nabłonka jelitowego</a:t>
            </a:r>
            <a:r>
              <a:rPr lang="pl-PL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(Johansson, 1998)</a:t>
            </a:r>
            <a:endParaRPr lang="pl-PL" sz="2000" baseline="300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0408CD3-1CD2-4833-9A5F-0CC42D4DF492}"/>
              </a:ext>
            </a:extLst>
          </p:cNvPr>
          <p:cNvSpPr/>
          <p:nvPr/>
        </p:nvSpPr>
        <p:spPr>
          <a:xfrm>
            <a:off x="466043" y="522546"/>
            <a:ext cx="11255607" cy="110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i="1" dirty="0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L. </a:t>
            </a:r>
            <a:r>
              <a:rPr lang="pl-PL" sz="2800" b="1" i="1" dirty="0" err="1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plantarum</a:t>
            </a:r>
            <a:r>
              <a:rPr lang="pl-PL" sz="2800" b="1" dirty="0">
                <a:solidFill>
                  <a:srgbClr val="254F30"/>
                </a:solidFill>
                <a:effectLst/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 299v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254F30"/>
                </a:solidFill>
                <a:latin typeface="Poppins SemiBold" panose="00000700000000000000" pitchFamily="2" charset="-18"/>
                <a:ea typeface="Calibri" panose="020F0502020204030204" pitchFamily="34" charset="0"/>
                <a:cs typeface="Poppins SemiBold" panose="00000700000000000000" pitchFamily="2" charset="-18"/>
              </a:rPr>
              <a:t>ogranicza występowanie stanu zapalnego</a:t>
            </a:r>
            <a:endParaRPr lang="pl-PL" sz="2800" dirty="0">
              <a:solidFill>
                <a:srgbClr val="254F30"/>
              </a:solidFill>
              <a:effectLst/>
              <a:latin typeface="Poppins SemiBold" panose="00000700000000000000" pitchFamily="2" charset="-18"/>
              <a:ea typeface="Calibri" panose="020F0502020204030204" pitchFamily="34" charset="0"/>
              <a:cs typeface="Poppins SemiBold" panose="00000700000000000000" pitchFamily="2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01B4B2B-BDB6-432D-8F82-85375EFEEFC5}"/>
              </a:ext>
            </a:extLst>
          </p:cNvPr>
          <p:cNvSpPr txBox="1"/>
          <p:nvPr/>
        </p:nvSpPr>
        <p:spPr>
          <a:xfrm>
            <a:off x="201038" y="632946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latin typeface="+mj-lt"/>
              </a:rPr>
              <a:t>Opracowanie slajdów: </a:t>
            </a:r>
            <a:r>
              <a:rPr lang="pl-PL" sz="1000" dirty="0">
                <a:latin typeface="+mj-lt"/>
              </a:rPr>
              <a:t>dr n. farm. Natasza Piaseczna.</a:t>
            </a:r>
          </a:p>
        </p:txBody>
      </p:sp>
    </p:spTree>
    <p:extLst>
      <p:ext uri="{BB962C8B-B14F-4D97-AF65-F5344CB8AC3E}">
        <p14:creationId xmlns:p14="http://schemas.microsoft.com/office/powerpoint/2010/main" val="5292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AF2140A-1C6C-74C1-4804-5E119DBA0174}"/>
              </a:ext>
            </a:extLst>
          </p:cNvPr>
          <p:cNvSpPr/>
          <p:nvPr/>
        </p:nvSpPr>
        <p:spPr>
          <a:xfrm>
            <a:off x="9663764" y="192505"/>
            <a:ext cx="2213811" cy="1029903"/>
          </a:xfrm>
          <a:prstGeom prst="rect">
            <a:avLst/>
          </a:prstGeom>
          <a:ln>
            <a:solidFill>
              <a:srgbClr val="FFF4F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zrzut ekranu, Strona internetowa, design&#10;&#10;Opis wygenerowany automatycznie">
            <a:extLst>
              <a:ext uri="{FF2B5EF4-FFF2-40B4-BE49-F238E27FC236}">
                <a16:creationId xmlns:a16="http://schemas.microsoft.com/office/drawing/2014/main" id="{226BBF92-78A1-6234-457B-9822A3242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04FE0C3-A8C0-436F-895D-E1BBDA9CA4C3}"/>
              </a:ext>
            </a:extLst>
          </p:cNvPr>
          <p:cNvSpPr txBox="1"/>
          <p:nvPr/>
        </p:nvSpPr>
        <p:spPr>
          <a:xfrm>
            <a:off x="201038" y="632946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latin typeface="+mj-lt"/>
              </a:rPr>
              <a:t>Opracowanie slajdów: </a:t>
            </a:r>
            <a:r>
              <a:rPr lang="pl-PL" sz="1000" dirty="0">
                <a:latin typeface="+mj-lt"/>
              </a:rPr>
              <a:t>dr n. farm. Natasza Piaseczna.</a:t>
            </a:r>
          </a:p>
        </p:txBody>
      </p:sp>
    </p:spTree>
    <p:extLst>
      <p:ext uri="{BB962C8B-B14F-4D97-AF65-F5344CB8AC3E}">
        <p14:creationId xmlns:p14="http://schemas.microsoft.com/office/powerpoint/2010/main" val="283247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zrzut ekranu, ilustracja&#10;&#10;Opis wygenerowany automatycznie">
            <a:extLst>
              <a:ext uri="{FF2B5EF4-FFF2-40B4-BE49-F238E27FC236}">
                <a16:creationId xmlns:a16="http://schemas.microsoft.com/office/drawing/2014/main" id="{C005FD8A-2E6E-B753-D077-17AFAE06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431E124-E091-ADC8-F87A-FD2C0451B8B3}"/>
              </a:ext>
            </a:extLst>
          </p:cNvPr>
          <p:cNvSpPr txBox="1"/>
          <p:nvPr/>
        </p:nvSpPr>
        <p:spPr>
          <a:xfrm>
            <a:off x="201038" y="632946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latin typeface="+mj-lt"/>
              </a:rPr>
              <a:t>Opracowanie slajdów: </a:t>
            </a:r>
            <a:r>
              <a:rPr lang="pl-PL" sz="1000" dirty="0">
                <a:latin typeface="+mj-lt"/>
              </a:rPr>
              <a:t>dr n. farm. Natasza Piaseczna.</a:t>
            </a:r>
          </a:p>
        </p:txBody>
      </p:sp>
    </p:spTree>
    <p:extLst>
      <p:ext uri="{BB962C8B-B14F-4D97-AF65-F5344CB8AC3E}">
        <p14:creationId xmlns:p14="http://schemas.microsoft.com/office/powerpoint/2010/main" val="25073238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Panoramiczny</PresentationFormat>
  <Paragraphs>21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Filson Soft</vt:lpstr>
      <vt:lpstr>Myriad Pro</vt:lpstr>
      <vt:lpstr>Myriad Pro Light</vt:lpstr>
      <vt:lpstr>Poppins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Natasza Staniak</dc:creator>
  <cp:lastModifiedBy>Katarzyna Cichocka</cp:lastModifiedBy>
  <cp:revision>3</cp:revision>
  <dcterms:created xsi:type="dcterms:W3CDTF">2025-04-03T11:56:06Z</dcterms:created>
  <dcterms:modified xsi:type="dcterms:W3CDTF">2025-04-04T09:43:22Z</dcterms:modified>
</cp:coreProperties>
</file>